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0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2" r:id="rId27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0FF00"/>
    <a:srgbClr val="FF3399"/>
    <a:srgbClr val="99FF33"/>
    <a:srgbClr val="FF00FF"/>
    <a:srgbClr val="FF9900"/>
    <a:srgbClr val="66FFCC"/>
    <a:srgbClr val="0000FF"/>
    <a:srgbClr val="66FF33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91" autoAdjust="0"/>
    <p:restoredTop sz="94624" autoAdjust="0"/>
  </p:normalViewPr>
  <p:slideViewPr>
    <p:cSldViewPr>
      <p:cViewPr varScale="1">
        <p:scale>
          <a:sx n="107" d="100"/>
          <a:sy n="107" d="100"/>
        </p:scale>
        <p:origin x="-176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982E2E-F3B7-4E15-877E-5AA9DBD7D129}" type="datetimeFigureOut">
              <a:rPr lang="it-IT" smtClean="0"/>
              <a:pPr/>
              <a:t>12/12/2013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EDC72B-9378-4D37-BF79-00931065B6B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420412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8B56B-0949-4CB4-A2B9-644D71A88FD4}" type="datetimeFigureOut">
              <a:rPr lang="it-IT" smtClean="0"/>
              <a:pPr/>
              <a:t>12/12/2013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BAEF8-F7A8-4EED-9840-D46AE10D45C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8B56B-0949-4CB4-A2B9-644D71A88FD4}" type="datetimeFigureOut">
              <a:rPr lang="it-IT" smtClean="0"/>
              <a:pPr/>
              <a:t>12/12/2013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BAEF8-F7A8-4EED-9840-D46AE10D45C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8B56B-0949-4CB4-A2B9-644D71A88FD4}" type="datetimeFigureOut">
              <a:rPr lang="it-IT" smtClean="0"/>
              <a:pPr/>
              <a:t>12/12/2013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BAEF8-F7A8-4EED-9840-D46AE10D45C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8B56B-0949-4CB4-A2B9-644D71A88FD4}" type="datetimeFigureOut">
              <a:rPr lang="it-IT" smtClean="0"/>
              <a:pPr/>
              <a:t>12/12/2013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BAEF8-F7A8-4EED-9840-D46AE10D45C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8B56B-0949-4CB4-A2B9-644D71A88FD4}" type="datetimeFigureOut">
              <a:rPr lang="it-IT" smtClean="0"/>
              <a:pPr/>
              <a:t>12/12/2013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BAEF8-F7A8-4EED-9840-D46AE10D45C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8B56B-0949-4CB4-A2B9-644D71A88FD4}" type="datetimeFigureOut">
              <a:rPr lang="it-IT" smtClean="0"/>
              <a:pPr/>
              <a:t>12/12/2013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BAEF8-F7A8-4EED-9840-D46AE10D45C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8B56B-0949-4CB4-A2B9-644D71A88FD4}" type="datetimeFigureOut">
              <a:rPr lang="it-IT" smtClean="0"/>
              <a:pPr/>
              <a:t>12/12/2013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BAEF8-F7A8-4EED-9840-D46AE10D45C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8B56B-0949-4CB4-A2B9-644D71A88FD4}" type="datetimeFigureOut">
              <a:rPr lang="it-IT" smtClean="0"/>
              <a:pPr/>
              <a:t>12/12/2013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BAEF8-F7A8-4EED-9840-D46AE10D45C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8B56B-0949-4CB4-A2B9-644D71A88FD4}" type="datetimeFigureOut">
              <a:rPr lang="it-IT" smtClean="0"/>
              <a:pPr/>
              <a:t>12/12/2013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BAEF8-F7A8-4EED-9840-D46AE10D45C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8B56B-0949-4CB4-A2B9-644D71A88FD4}" type="datetimeFigureOut">
              <a:rPr lang="it-IT" smtClean="0"/>
              <a:pPr/>
              <a:t>12/12/2013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BAEF8-F7A8-4EED-9840-D46AE10D45C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8B56B-0949-4CB4-A2B9-644D71A88FD4}" type="datetimeFigureOut">
              <a:rPr lang="it-IT" smtClean="0"/>
              <a:pPr/>
              <a:t>12/12/2013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BAEF8-F7A8-4EED-9840-D46AE10D45C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F8B56B-0949-4CB4-A2B9-644D71A88FD4}" type="datetimeFigureOut">
              <a:rPr lang="it-IT" smtClean="0"/>
              <a:pPr/>
              <a:t>12/12/2013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4BAEF8-F7A8-4EED-9840-D46AE10D45CE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3" Type="http://schemas.openxmlformats.org/officeDocument/2006/relationships/image" Target="../media/image15.gif"/><Relationship Id="rId7" Type="http://schemas.openxmlformats.org/officeDocument/2006/relationships/image" Target="../media/image9.gif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gif"/><Relationship Id="rId11" Type="http://schemas.openxmlformats.org/officeDocument/2006/relationships/image" Target="../media/image23.gif"/><Relationship Id="rId5" Type="http://schemas.openxmlformats.org/officeDocument/2006/relationships/image" Target="../media/image25.gif"/><Relationship Id="rId10" Type="http://schemas.openxmlformats.org/officeDocument/2006/relationships/image" Target="../media/image29.gif"/><Relationship Id="rId4" Type="http://schemas.openxmlformats.org/officeDocument/2006/relationships/image" Target="../media/image46.jpeg"/><Relationship Id="rId9" Type="http://schemas.openxmlformats.org/officeDocument/2006/relationships/image" Target="../media/image2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48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gif"/><Relationship Id="rId5" Type="http://schemas.openxmlformats.org/officeDocument/2006/relationships/image" Target="../media/image21.gif"/><Relationship Id="rId4" Type="http://schemas.openxmlformats.org/officeDocument/2006/relationships/image" Target="../media/image43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gif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52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gif"/><Relationship Id="rId4" Type="http://schemas.openxmlformats.org/officeDocument/2006/relationships/image" Target="../media/image27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7" Type="http://schemas.openxmlformats.org/officeDocument/2006/relationships/image" Target="../media/image25.gif"/><Relationship Id="rId2" Type="http://schemas.openxmlformats.org/officeDocument/2006/relationships/image" Target="../media/image53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gif"/><Relationship Id="rId5" Type="http://schemas.openxmlformats.org/officeDocument/2006/relationships/image" Target="../media/image20.gif"/><Relationship Id="rId4" Type="http://schemas.openxmlformats.org/officeDocument/2006/relationships/image" Target="../media/image30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gif"/><Relationship Id="rId2" Type="http://schemas.openxmlformats.org/officeDocument/2006/relationships/image" Target="../media/image54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gif"/><Relationship Id="rId2" Type="http://schemas.openxmlformats.org/officeDocument/2006/relationships/image" Target="../media/image58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gif"/><Relationship Id="rId5" Type="http://schemas.openxmlformats.org/officeDocument/2006/relationships/image" Target="../media/image57.gif"/><Relationship Id="rId4" Type="http://schemas.openxmlformats.org/officeDocument/2006/relationships/image" Target="../media/image60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image" Target="../media/image5.gif"/><Relationship Id="rId7" Type="http://schemas.openxmlformats.org/officeDocument/2006/relationships/image" Target="../media/image9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gif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gif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gif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gif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gif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gif"/><Relationship Id="rId5" Type="http://schemas.openxmlformats.org/officeDocument/2006/relationships/image" Target="../media/image14.gif"/><Relationship Id="rId4" Type="http://schemas.openxmlformats.org/officeDocument/2006/relationships/image" Target="../media/image13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gif"/><Relationship Id="rId3" Type="http://schemas.openxmlformats.org/officeDocument/2006/relationships/image" Target="../media/image17.gif"/><Relationship Id="rId7" Type="http://schemas.openxmlformats.org/officeDocument/2006/relationships/image" Target="../media/image21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gif"/><Relationship Id="rId5" Type="http://schemas.openxmlformats.org/officeDocument/2006/relationships/image" Target="../media/image19.gif"/><Relationship Id="rId10" Type="http://schemas.openxmlformats.org/officeDocument/2006/relationships/image" Target="../media/image23.gif"/><Relationship Id="rId4" Type="http://schemas.openxmlformats.org/officeDocument/2006/relationships/image" Target="../media/image18.gif"/><Relationship Id="rId9" Type="http://schemas.openxmlformats.org/officeDocument/2006/relationships/image" Target="../media/image2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3" Type="http://schemas.openxmlformats.org/officeDocument/2006/relationships/image" Target="../media/image25.gif"/><Relationship Id="rId7" Type="http://schemas.openxmlformats.org/officeDocument/2006/relationships/image" Target="../media/image29.gif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gif"/><Relationship Id="rId11" Type="http://schemas.openxmlformats.org/officeDocument/2006/relationships/image" Target="../media/image11.gif"/><Relationship Id="rId5" Type="http://schemas.openxmlformats.org/officeDocument/2006/relationships/image" Target="../media/image27.gif"/><Relationship Id="rId10" Type="http://schemas.openxmlformats.org/officeDocument/2006/relationships/image" Target="../media/image31.gif"/><Relationship Id="rId4" Type="http://schemas.openxmlformats.org/officeDocument/2006/relationships/image" Target="../media/image26.gif"/><Relationship Id="rId9" Type="http://schemas.openxmlformats.org/officeDocument/2006/relationships/image" Target="../media/image30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gif"/><Relationship Id="rId13" Type="http://schemas.openxmlformats.org/officeDocument/2006/relationships/image" Target="../media/image37.gif"/><Relationship Id="rId3" Type="http://schemas.openxmlformats.org/officeDocument/2006/relationships/image" Target="../media/image33.gif"/><Relationship Id="rId7" Type="http://schemas.openxmlformats.org/officeDocument/2006/relationships/image" Target="../media/image35.gif"/><Relationship Id="rId12" Type="http://schemas.openxmlformats.org/officeDocument/2006/relationships/image" Target="../media/image36.gif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gif"/><Relationship Id="rId11" Type="http://schemas.openxmlformats.org/officeDocument/2006/relationships/image" Target="../media/image25.gif"/><Relationship Id="rId5" Type="http://schemas.openxmlformats.org/officeDocument/2006/relationships/image" Target="../media/image34.gif"/><Relationship Id="rId10" Type="http://schemas.openxmlformats.org/officeDocument/2006/relationships/image" Target="../media/image28.gif"/><Relationship Id="rId4" Type="http://schemas.openxmlformats.org/officeDocument/2006/relationships/image" Target="../media/image2.gif"/><Relationship Id="rId9" Type="http://schemas.openxmlformats.org/officeDocument/2006/relationships/image" Target="../media/image31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gif"/><Relationship Id="rId4" Type="http://schemas.openxmlformats.org/officeDocument/2006/relationships/image" Target="../media/image18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gif"/><Relationship Id="rId3" Type="http://schemas.openxmlformats.org/officeDocument/2006/relationships/image" Target="../media/image41.gif"/><Relationship Id="rId7" Type="http://schemas.openxmlformats.org/officeDocument/2006/relationships/image" Target="../media/image35.gif"/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gif"/><Relationship Id="rId5" Type="http://schemas.openxmlformats.org/officeDocument/2006/relationships/image" Target="../media/image42.gif"/><Relationship Id="rId4" Type="http://schemas.openxmlformats.org/officeDocument/2006/relationships/image" Target="../media/image7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 rot="162392">
            <a:off x="1699735" y="1522388"/>
            <a:ext cx="7704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Bookman Old Style" pitchFamily="18" charset="0"/>
              </a:rPr>
              <a:t>all email addresses have the </a:t>
            </a:r>
            <a:r>
              <a:rPr lang="en-US" sz="2800" b="1" dirty="0">
                <a:solidFill>
                  <a:schemeClr val="bg1"/>
                </a:solidFill>
                <a:latin typeface="Bookman Old Style" pitchFamily="18" charset="0"/>
              </a:rPr>
              <a:t>@</a:t>
            </a:r>
            <a:r>
              <a:rPr lang="en-US" sz="2800" dirty="0">
                <a:solidFill>
                  <a:schemeClr val="bg1"/>
                </a:solidFill>
                <a:latin typeface="Bookman Old Style" pitchFamily="18" charset="0"/>
              </a:rPr>
              <a:t> symbol</a:t>
            </a:r>
            <a:endParaRPr lang="it-IT" sz="2800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pic>
        <p:nvPicPr>
          <p:cNvPr id="5" name="Immagine 4" descr="01 (2)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36712"/>
            <a:ext cx="1656184" cy="1680903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1331640" y="3429000"/>
            <a:ext cx="619268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 smtClean="0">
                <a:solidFill>
                  <a:srgbClr val="00B0F0"/>
                </a:solidFill>
                <a:latin typeface="Batang" pitchFamily="18" charset="-127"/>
                <a:ea typeface="Batang" pitchFamily="18" charset="-127"/>
              </a:rPr>
              <a:t>@ = at in English</a:t>
            </a:r>
            <a:br>
              <a:rPr lang="it-IT" sz="4000" b="1" dirty="0" smtClean="0">
                <a:solidFill>
                  <a:srgbClr val="00B0F0"/>
                </a:solidFill>
                <a:latin typeface="Batang" pitchFamily="18" charset="-127"/>
                <a:ea typeface="Batang" pitchFamily="18" charset="-127"/>
              </a:rPr>
            </a:br>
            <a:r>
              <a:rPr lang="it-IT" sz="4000" b="1" dirty="0" smtClean="0">
                <a:solidFill>
                  <a:srgbClr val="00B0F0"/>
                </a:solidFill>
                <a:latin typeface="Batang" pitchFamily="18" charset="-127"/>
                <a:ea typeface="Batang" pitchFamily="18" charset="-127"/>
              </a:rPr>
              <a:t>. = dot in English</a:t>
            </a:r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  <p:pic>
        <p:nvPicPr>
          <p:cNvPr id="7" name="Immagine 6" descr="0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9936296">
            <a:off x="7452320" y="3573016"/>
            <a:ext cx="419100" cy="476250"/>
          </a:xfrm>
          <a:prstGeom prst="rect">
            <a:avLst/>
          </a:prstGeom>
        </p:spPr>
      </p:pic>
      <p:pic>
        <p:nvPicPr>
          <p:cNvPr id="8" name="Immagine 7" descr="01 (1)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479651">
            <a:off x="1084433" y="5060429"/>
            <a:ext cx="1314450" cy="1714500"/>
          </a:xfrm>
          <a:prstGeom prst="rect">
            <a:avLst/>
          </a:prstGeom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10 (1)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1" y="332656"/>
            <a:ext cx="1440160" cy="3341171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395536" y="4149080"/>
            <a:ext cx="82809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FF00"/>
                </a:solidFill>
                <a:latin typeface="Segoe Script" pitchFamily="34" charset="0"/>
              </a:rPr>
              <a:t>you sometimes receive emails that you didn’t ask for and didn’t want. This is </a:t>
            </a:r>
            <a:r>
              <a:rPr lang="en-US" sz="3600" b="1" dirty="0" smtClean="0">
                <a:solidFill>
                  <a:srgbClr val="FFFF00"/>
                </a:solidFill>
                <a:latin typeface="Segoe Script" pitchFamily="34" charset="0"/>
              </a:rPr>
              <a:t>junk mail</a:t>
            </a:r>
            <a:r>
              <a:rPr lang="en-US" sz="3600" dirty="0" smtClean="0">
                <a:solidFill>
                  <a:srgbClr val="FFFF00"/>
                </a:solidFill>
                <a:latin typeface="Segoe Script" pitchFamily="34" charset="0"/>
              </a:rPr>
              <a:t> </a:t>
            </a:r>
            <a:r>
              <a:rPr lang="en-US" sz="3600" dirty="0" smtClean="0">
                <a:solidFill>
                  <a:srgbClr val="00FF00"/>
                </a:solidFill>
                <a:latin typeface="Segoe Script" pitchFamily="34" charset="0"/>
              </a:rPr>
              <a:t>or spam.</a:t>
            </a:r>
            <a:endParaRPr lang="it-IT" sz="3600" dirty="0">
              <a:solidFill>
                <a:srgbClr val="00FF00"/>
              </a:solidFill>
              <a:latin typeface="Segoe Scrip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11 (2)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332656"/>
            <a:ext cx="2181771" cy="2282468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323528" y="3356992"/>
            <a:ext cx="849694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rgbClr val="FFFF00"/>
                </a:solidFill>
              </a:rPr>
              <a:t>you use the</a:t>
            </a:r>
            <a:br>
              <a:rPr lang="en-US" sz="7200" dirty="0" smtClean="0">
                <a:solidFill>
                  <a:srgbClr val="FFFF00"/>
                </a:solidFill>
              </a:rPr>
            </a:br>
            <a:r>
              <a:rPr lang="en-US" sz="7200" dirty="0" smtClean="0">
                <a:solidFill>
                  <a:srgbClr val="FFFF00"/>
                </a:solidFill>
              </a:rPr>
              <a:t> </a:t>
            </a:r>
            <a:br>
              <a:rPr lang="en-US" sz="7200" dirty="0" smtClean="0">
                <a:solidFill>
                  <a:srgbClr val="FFFF00"/>
                </a:solidFill>
              </a:rPr>
            </a:br>
            <a:r>
              <a:rPr lang="en-US" sz="7200" dirty="0" smtClean="0">
                <a:solidFill>
                  <a:srgbClr val="FFFF00"/>
                </a:solidFill>
              </a:rPr>
              <a:t>to type messages</a:t>
            </a:r>
            <a:endParaRPr lang="it-IT" sz="7200" dirty="0">
              <a:solidFill>
                <a:srgbClr val="FFFF00"/>
              </a:solidFill>
            </a:endParaRPr>
          </a:p>
        </p:txBody>
      </p:sp>
      <p:pic>
        <p:nvPicPr>
          <p:cNvPr id="5" name="Immagine 4" descr="11 (3)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4797152"/>
            <a:ext cx="921324" cy="864096"/>
          </a:xfrm>
          <a:prstGeom prst="rect">
            <a:avLst/>
          </a:prstGeom>
        </p:spPr>
      </p:pic>
      <p:pic>
        <p:nvPicPr>
          <p:cNvPr id="6" name="Immagine 5" descr="05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15616" y="4941168"/>
            <a:ext cx="996989" cy="623118"/>
          </a:xfrm>
          <a:prstGeom prst="rect">
            <a:avLst/>
          </a:prstGeom>
        </p:spPr>
      </p:pic>
      <p:pic>
        <p:nvPicPr>
          <p:cNvPr id="7" name="Immagine 6" descr="23 (2)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339752" y="4437112"/>
            <a:ext cx="828675" cy="1400175"/>
          </a:xfrm>
          <a:prstGeom prst="rect">
            <a:avLst/>
          </a:prstGeom>
        </p:spPr>
      </p:pic>
      <p:pic>
        <p:nvPicPr>
          <p:cNvPr id="8" name="Immagine 7" descr="02 (3)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347864" y="4437112"/>
            <a:ext cx="924103" cy="1512168"/>
          </a:xfrm>
          <a:prstGeom prst="rect">
            <a:avLst/>
          </a:prstGeom>
        </p:spPr>
      </p:pic>
      <p:pic>
        <p:nvPicPr>
          <p:cNvPr id="9" name="Immagine 8" descr="15 (3)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499992" y="4725144"/>
            <a:ext cx="857813" cy="842764"/>
          </a:xfrm>
          <a:prstGeom prst="rect">
            <a:avLst/>
          </a:prstGeom>
        </p:spPr>
      </p:pic>
      <p:pic>
        <p:nvPicPr>
          <p:cNvPr id="10" name="Immagine 9" descr="01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508104" y="4653136"/>
            <a:ext cx="929631" cy="1056399"/>
          </a:xfrm>
          <a:prstGeom prst="rect">
            <a:avLst/>
          </a:prstGeom>
        </p:spPr>
      </p:pic>
      <p:pic>
        <p:nvPicPr>
          <p:cNvPr id="11" name="Immagine 10" descr="20 (2)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660232" y="4581128"/>
            <a:ext cx="880864" cy="880864"/>
          </a:xfrm>
          <a:prstGeom prst="rect">
            <a:avLst/>
          </a:prstGeom>
        </p:spPr>
      </p:pic>
      <p:pic>
        <p:nvPicPr>
          <p:cNvPr id="12" name="Immagine 11" descr="04 (3)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812360" y="4653136"/>
            <a:ext cx="674936" cy="741106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alpha val="6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12 (5)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675456"/>
            <a:ext cx="3005951" cy="2708920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619944" y="3365376"/>
            <a:ext cx="806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539552" y="3501008"/>
            <a:ext cx="806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475928" y="3293368"/>
            <a:ext cx="849694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3399"/>
                </a:solidFill>
                <a:latin typeface="Lucida Calligraphy" pitchFamily="66" charset="0"/>
              </a:rPr>
              <a:t>a  </a:t>
            </a:r>
            <a:br>
              <a:rPr lang="en-US" sz="2800" dirty="0" smtClean="0">
                <a:solidFill>
                  <a:srgbClr val="FF3399"/>
                </a:solidFill>
                <a:latin typeface="Lucida Calligraphy" pitchFamily="66" charset="0"/>
              </a:rPr>
            </a:br>
            <a:r>
              <a:rPr lang="en-US" sz="2800" dirty="0" smtClean="0">
                <a:solidFill>
                  <a:srgbClr val="FF3399"/>
                </a:solidFill>
                <a:latin typeface="Lucida Calligraphy" pitchFamily="66" charset="0"/>
              </a:rPr>
              <a:t>connects one web page to another. It’s usually a word or phrase in blue and underlined.</a:t>
            </a:r>
            <a:endParaRPr lang="it-IT" sz="2800" dirty="0">
              <a:solidFill>
                <a:srgbClr val="FF3399"/>
              </a:solidFill>
              <a:latin typeface="Lucida Calligraphy" pitchFamily="66" charset="0"/>
            </a:endParaRPr>
          </a:p>
        </p:txBody>
      </p:sp>
      <p:pic>
        <p:nvPicPr>
          <p:cNvPr id="9" name="Immagine 8" descr="12 (1)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59632" y="2780928"/>
            <a:ext cx="730889" cy="855910"/>
          </a:xfrm>
          <a:prstGeom prst="rect">
            <a:avLst/>
          </a:prstGeom>
        </p:spPr>
      </p:pic>
      <p:pic>
        <p:nvPicPr>
          <p:cNvPr id="10" name="Immagine 9" descr="I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79712" y="2780928"/>
            <a:ext cx="569397" cy="864096"/>
          </a:xfrm>
          <a:prstGeom prst="rect">
            <a:avLst/>
          </a:prstGeom>
        </p:spPr>
      </p:pic>
      <p:pic>
        <p:nvPicPr>
          <p:cNvPr id="12" name="Immagine 11" descr="14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55776" y="2780928"/>
            <a:ext cx="1084614" cy="864096"/>
          </a:xfrm>
          <a:prstGeom prst="rect">
            <a:avLst/>
          </a:prstGeom>
        </p:spPr>
      </p:pic>
      <p:pic>
        <p:nvPicPr>
          <p:cNvPr id="13" name="Immagine 12" descr="11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707904" y="2852936"/>
            <a:ext cx="881776" cy="695126"/>
          </a:xfrm>
          <a:prstGeom prst="rect">
            <a:avLst/>
          </a:prstGeom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13 (3)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1673" y="3721549"/>
            <a:ext cx="3635518" cy="2664296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611560" y="764704"/>
            <a:ext cx="813690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BatangChe" pitchFamily="49" charset="-127"/>
                <a:ea typeface="BatangChe" pitchFamily="49" charset="-127"/>
              </a:rPr>
              <a:t>you use the </a:t>
            </a:r>
            <a:r>
              <a:rPr lang="en-US" sz="4000" b="1" u="sng" dirty="0" smtClean="0">
                <a:solidFill>
                  <a:srgbClr val="FF0000"/>
                </a:solidFill>
                <a:latin typeface="BatangChe" pitchFamily="49" charset="-127"/>
                <a:ea typeface="BatangChe" pitchFamily="49" charset="-127"/>
              </a:rPr>
              <a:t>mouse</a:t>
            </a:r>
            <a:r>
              <a:rPr lang="en-US" sz="3600" dirty="0" smtClean="0">
                <a:solidFill>
                  <a:srgbClr val="FF0000"/>
                </a:solidFill>
                <a:latin typeface="BatangChe" pitchFamily="49" charset="-127"/>
                <a:ea typeface="BatangChe" pitchFamily="49" charset="-127"/>
              </a:rPr>
              <a:t> to move around the screen of your computer</a:t>
            </a:r>
            <a:endParaRPr lang="it-IT" sz="3600" dirty="0">
              <a:solidFill>
                <a:srgbClr val="FF0000"/>
              </a:solidFill>
              <a:latin typeface="BatangChe" pitchFamily="49" charset="-127"/>
              <a:ea typeface="BatangChe" pitchFamily="49" charset="-127"/>
            </a:endParaRPr>
          </a:p>
        </p:txBody>
      </p:sp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FF">
            <a:alpha val="2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N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476672"/>
            <a:ext cx="2234731" cy="2160240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827584" y="3356992"/>
            <a:ext cx="799288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Brush Script MT" pitchFamily="66" charset="0"/>
              </a:rPr>
              <a:t>the                     in another word for </a:t>
            </a:r>
            <a:r>
              <a:rPr lang="en-US" sz="4400" dirty="0" smtClean="0">
                <a:latin typeface="Brush Script MT" pitchFamily="66" charset="0"/>
              </a:rPr>
              <a:t>Internet</a:t>
            </a:r>
            <a:endParaRPr lang="it-IT" sz="4400" dirty="0">
              <a:latin typeface="Brush Script MT" pitchFamily="66" charset="0"/>
            </a:endParaRPr>
          </a:p>
        </p:txBody>
      </p:sp>
      <p:pic>
        <p:nvPicPr>
          <p:cNvPr id="6" name="Immagine 5" descr="1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91680" y="2780928"/>
            <a:ext cx="923925" cy="1400175"/>
          </a:xfrm>
          <a:prstGeom prst="rect">
            <a:avLst/>
          </a:prstGeom>
        </p:spPr>
      </p:pic>
      <p:pic>
        <p:nvPicPr>
          <p:cNvPr id="7" name="Immagine 6" descr="05 (2)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99792" y="3140968"/>
            <a:ext cx="552450" cy="819150"/>
          </a:xfrm>
          <a:prstGeom prst="rect">
            <a:avLst/>
          </a:prstGeom>
        </p:spPr>
      </p:pic>
      <p:pic>
        <p:nvPicPr>
          <p:cNvPr id="8" name="Immagine 7" descr="20 (1)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347864" y="3140968"/>
            <a:ext cx="1042374" cy="910009"/>
          </a:xfrm>
          <a:prstGeom prst="rect">
            <a:avLst/>
          </a:prstGeom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>
            <a:alpha val="6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O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684584" y="404664"/>
            <a:ext cx="3472780" cy="3472780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2564160" y="2717304"/>
            <a:ext cx="590465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3399"/>
                </a:solidFill>
                <a:latin typeface="Viner Hand ITC" pitchFamily="66" charset="0"/>
              </a:rPr>
              <a:t>                                means connected to </a:t>
            </a:r>
            <a:r>
              <a:rPr lang="en-US" sz="4400" dirty="0" smtClean="0">
                <a:solidFill>
                  <a:srgbClr val="FF3399"/>
                </a:solidFill>
                <a:latin typeface="Viner Hand ITC" pitchFamily="66" charset="0"/>
              </a:rPr>
              <a:t>Internet</a:t>
            </a:r>
            <a:endParaRPr lang="it-IT" sz="4400" dirty="0">
              <a:solidFill>
                <a:srgbClr val="FF3399"/>
              </a:solidFill>
              <a:latin typeface="Viner Hand ITC" pitchFamily="66" charset="0"/>
            </a:endParaRPr>
          </a:p>
        </p:txBody>
      </p:sp>
      <p:pic>
        <p:nvPicPr>
          <p:cNvPr id="7" name="Immagine 6" descr="15 (3)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11760" y="2780928"/>
            <a:ext cx="614933" cy="605408"/>
          </a:xfrm>
          <a:prstGeom prst="rect">
            <a:avLst/>
          </a:prstGeom>
        </p:spPr>
      </p:pic>
      <p:pic>
        <p:nvPicPr>
          <p:cNvPr id="8" name="Immagine 7" descr="13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03848" y="2492896"/>
            <a:ext cx="677987" cy="1027465"/>
          </a:xfrm>
          <a:prstGeom prst="rect">
            <a:avLst/>
          </a:prstGeom>
        </p:spPr>
      </p:pic>
      <p:pic>
        <p:nvPicPr>
          <p:cNvPr id="9" name="Immagine 8" descr="12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91880" y="1772816"/>
            <a:ext cx="1190625" cy="1766689"/>
          </a:xfrm>
          <a:prstGeom prst="rect">
            <a:avLst/>
          </a:prstGeom>
        </p:spPr>
      </p:pic>
      <p:pic>
        <p:nvPicPr>
          <p:cNvPr id="10" name="Immagine 9" descr="I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99992" y="2492896"/>
            <a:ext cx="523875" cy="828675"/>
          </a:xfrm>
          <a:prstGeom prst="rect">
            <a:avLst/>
          </a:prstGeom>
        </p:spPr>
      </p:pic>
      <p:pic>
        <p:nvPicPr>
          <p:cNvPr id="11" name="Immagine 10" descr="13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20073" y="2441777"/>
            <a:ext cx="720079" cy="1091254"/>
          </a:xfrm>
          <a:prstGeom prst="rect">
            <a:avLst/>
          </a:prstGeom>
        </p:spPr>
      </p:pic>
      <p:pic>
        <p:nvPicPr>
          <p:cNvPr id="12" name="Immagine 11" descr="05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84168" y="2780928"/>
            <a:ext cx="841851" cy="526157"/>
          </a:xfrm>
          <a:prstGeom prst="rect">
            <a:avLst/>
          </a:prstGeom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16 (2)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476949">
            <a:off x="5221228" y="4858084"/>
            <a:ext cx="959341" cy="1124744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755576" y="2924944"/>
            <a:ext cx="69847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  <a:latin typeface="Lucida Calligraphy" pitchFamily="66" charset="0"/>
              </a:rPr>
              <a:t>you can download a </a:t>
            </a:r>
            <a:r>
              <a:rPr lang="en-US" sz="2400" b="1" dirty="0" smtClean="0">
                <a:solidFill>
                  <a:srgbClr val="66FF33"/>
                </a:solidFill>
                <a:latin typeface="Lucida Calligraphy" pitchFamily="66" charset="0"/>
              </a:rPr>
              <a:t>podcast</a:t>
            </a:r>
            <a:r>
              <a:rPr lang="en-US" sz="2400" dirty="0" smtClean="0">
                <a:solidFill>
                  <a:srgbClr val="FFFF00"/>
                </a:solidFill>
                <a:latin typeface="Lucida Calligraphy" pitchFamily="66" charset="0"/>
              </a:rPr>
              <a:t> (a radio </a:t>
            </a:r>
            <a:r>
              <a:rPr lang="en-US" sz="2400" dirty="0" err="1" smtClean="0">
                <a:solidFill>
                  <a:srgbClr val="FFFF00"/>
                </a:solidFill>
                <a:latin typeface="Lucida Calligraphy" pitchFamily="66" charset="0"/>
              </a:rPr>
              <a:t>programme</a:t>
            </a:r>
            <a:r>
              <a:rPr lang="en-US" sz="2400" dirty="0" smtClean="0">
                <a:solidFill>
                  <a:srgbClr val="FFFF00"/>
                </a:solidFill>
                <a:latin typeface="Lucida Calligraphy" pitchFamily="66" charset="0"/>
              </a:rPr>
              <a:t> or a video) from </a:t>
            </a:r>
            <a:r>
              <a:rPr lang="en-US" sz="2400" dirty="0" smtClean="0">
                <a:solidFill>
                  <a:srgbClr val="FFFF00"/>
                </a:solidFill>
                <a:latin typeface="Lucida Calligraphy" pitchFamily="66" charset="0"/>
              </a:rPr>
              <a:t>Internet </a:t>
            </a:r>
            <a:r>
              <a:rPr lang="en-US" sz="2400" dirty="0" smtClean="0">
                <a:solidFill>
                  <a:srgbClr val="FFFF00"/>
                </a:solidFill>
                <a:latin typeface="Lucida Calligraphy" pitchFamily="66" charset="0"/>
              </a:rPr>
              <a:t>and play it on your iPod (mp3 player)</a:t>
            </a:r>
            <a:endParaRPr lang="it-IT" sz="2400" dirty="0">
              <a:solidFill>
                <a:srgbClr val="FFFF00"/>
              </a:solidFill>
              <a:latin typeface="Lucida Calligraphy" pitchFamily="66" charset="0"/>
            </a:endParaRPr>
          </a:p>
        </p:txBody>
      </p:sp>
      <p:pic>
        <p:nvPicPr>
          <p:cNvPr id="4" name="Immagine 3" descr="P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603196">
            <a:off x="1043462" y="132475"/>
            <a:ext cx="1444246" cy="2631297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33">
            <a:alpha val="6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17 (1)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476672"/>
            <a:ext cx="2039735" cy="2017564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 rot="861580">
            <a:off x="673142" y="3572717"/>
            <a:ext cx="82089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99FF"/>
                </a:solidFill>
                <a:latin typeface="Lucida Calligraphy" pitchFamily="66" charset="0"/>
              </a:rPr>
              <a:t>when you </a:t>
            </a:r>
            <a:r>
              <a:rPr lang="en-US" sz="2800" b="1" i="1" u="sng" dirty="0" smtClean="0">
                <a:solidFill>
                  <a:srgbClr val="003399"/>
                </a:solidFill>
                <a:latin typeface="Lucida Calligraphy" pitchFamily="66" charset="0"/>
              </a:rPr>
              <a:t>quit</a:t>
            </a:r>
            <a:r>
              <a:rPr lang="en-US" sz="2800" dirty="0" smtClean="0">
                <a:solidFill>
                  <a:srgbClr val="0099FF"/>
                </a:solidFill>
                <a:latin typeface="Lucida Calligraphy" pitchFamily="66" charset="0"/>
              </a:rPr>
              <a:t> a computer program, you close it</a:t>
            </a:r>
            <a:endParaRPr lang="it-IT" sz="2800" dirty="0">
              <a:solidFill>
                <a:srgbClr val="0099FF"/>
              </a:solidFill>
              <a:latin typeface="Lucida Calligraphy" pitchFamily="66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18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123728" cy="3475191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395536" y="3789040"/>
            <a:ext cx="77768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99FF"/>
                </a:solidFill>
                <a:latin typeface="Lucida Calligraphy" pitchFamily="66" charset="0"/>
              </a:rPr>
              <a:t>you</a:t>
            </a:r>
            <a:r>
              <a:rPr lang="en-US" sz="3600" dirty="0" smtClean="0">
                <a:latin typeface="Lucida Calligraphy" pitchFamily="66" charset="0"/>
              </a:rPr>
              <a:t> </a:t>
            </a:r>
            <a:r>
              <a:rPr lang="en-US" sz="3600" dirty="0" smtClean="0">
                <a:solidFill>
                  <a:srgbClr val="FFFF00"/>
                </a:solidFill>
                <a:latin typeface="Lucida Calligraphy" pitchFamily="66" charset="0"/>
              </a:rPr>
              <a:t>send</a:t>
            </a:r>
            <a:r>
              <a:rPr lang="en-US" sz="3600" dirty="0" smtClean="0">
                <a:latin typeface="Lucida Calligraphy" pitchFamily="66" charset="0"/>
              </a:rPr>
              <a:t> </a:t>
            </a:r>
            <a:r>
              <a:rPr lang="en-US" sz="3600" dirty="0" smtClean="0">
                <a:solidFill>
                  <a:srgbClr val="66FF33"/>
                </a:solidFill>
                <a:latin typeface="Lucida Calligraphy" pitchFamily="66" charset="0"/>
              </a:rPr>
              <a:t>a message </a:t>
            </a:r>
            <a:r>
              <a:rPr lang="en-US" sz="3600" dirty="0" smtClean="0">
                <a:solidFill>
                  <a:srgbClr val="FF00FF"/>
                </a:solidFill>
                <a:latin typeface="Lucida Calligraphy" pitchFamily="66" charset="0"/>
              </a:rPr>
              <a:t>and</a:t>
            </a:r>
            <a:r>
              <a:rPr lang="en-US" sz="3600" dirty="0" smtClean="0">
                <a:latin typeface="Lucida Calligraphy" pitchFamily="66" charset="0"/>
              </a:rPr>
              <a:t> </a:t>
            </a:r>
            <a:r>
              <a:rPr lang="en-US" sz="3600" dirty="0" smtClean="0">
                <a:solidFill>
                  <a:srgbClr val="00B0F0"/>
                </a:solidFill>
                <a:latin typeface="Lucida Calligraphy" pitchFamily="66" charset="0"/>
              </a:rPr>
              <a:t>you</a:t>
            </a:r>
            <a:r>
              <a:rPr lang="en-US" sz="3600" dirty="0" smtClean="0">
                <a:latin typeface="Lucida Calligraphy" pitchFamily="66" charset="0"/>
              </a:rPr>
              <a:t> </a:t>
            </a:r>
            <a:r>
              <a:rPr lang="en-US" sz="3600" dirty="0" smtClean="0">
                <a:solidFill>
                  <a:srgbClr val="66FFCC"/>
                </a:solidFill>
                <a:latin typeface="Lucida Calligraphy" pitchFamily="66" charset="0"/>
              </a:rPr>
              <a:t>receive</a:t>
            </a:r>
            <a:r>
              <a:rPr lang="en-US" sz="3600" dirty="0" smtClean="0">
                <a:latin typeface="Lucida Calligraphy" pitchFamily="66" charset="0"/>
              </a:rPr>
              <a:t> </a:t>
            </a:r>
            <a:r>
              <a:rPr lang="en-US" sz="3600" dirty="0" smtClean="0">
                <a:solidFill>
                  <a:srgbClr val="0000FF"/>
                </a:solidFill>
                <a:latin typeface="Lucida Calligraphy" pitchFamily="66" charset="0"/>
              </a:rPr>
              <a:t>a</a:t>
            </a:r>
            <a:r>
              <a:rPr lang="en-US" sz="3600" dirty="0" smtClean="0">
                <a:latin typeface="Lucida Calligraphy" pitchFamily="66" charset="0"/>
              </a:rPr>
              <a:t> </a:t>
            </a:r>
            <a:r>
              <a:rPr lang="en-US" sz="3600" b="1" u="sng" dirty="0" smtClean="0">
                <a:latin typeface="Lucida Calligraphy" pitchFamily="66" charset="0"/>
              </a:rPr>
              <a:t>reply</a:t>
            </a:r>
            <a:endParaRPr lang="it-IT" sz="3600" u="sng" dirty="0">
              <a:latin typeface="Lucida Calligraphy" pitchFamily="66" charset="0"/>
            </a:endParaRPr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>
            <a:alpha val="7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19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5" y="260648"/>
            <a:ext cx="2160240" cy="339813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683568" y="4221088"/>
            <a:ext cx="77048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66FFCC"/>
                </a:solidFill>
                <a:latin typeface="Bookman Old Style" pitchFamily="18" charset="0"/>
              </a:rPr>
              <a:t>you                           </a:t>
            </a:r>
            <a:r>
              <a:rPr lang="en-US" sz="3600" dirty="0" smtClean="0">
                <a:solidFill>
                  <a:srgbClr val="66FFCC"/>
                </a:solidFill>
                <a:latin typeface="Bookman Old Style" pitchFamily="18" charset="0"/>
              </a:rPr>
              <a:t>Internet </a:t>
            </a:r>
            <a:r>
              <a:rPr lang="en-US" sz="3600" dirty="0" smtClean="0">
                <a:solidFill>
                  <a:srgbClr val="66FFCC"/>
                </a:solidFill>
                <a:latin typeface="Bookman Old Style" pitchFamily="18" charset="0"/>
              </a:rPr>
              <a:t>to find information</a:t>
            </a:r>
            <a:endParaRPr lang="it-IT" sz="3600" dirty="0">
              <a:solidFill>
                <a:srgbClr val="66FFCC"/>
              </a:solidFill>
              <a:latin typeface="Bookman Old Style" pitchFamily="18" charset="0"/>
            </a:endParaRPr>
          </a:p>
        </p:txBody>
      </p:sp>
      <p:pic>
        <p:nvPicPr>
          <p:cNvPr id="4" name="Immagine 3" descr="19 (2)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63688" y="3861048"/>
            <a:ext cx="723900" cy="1190625"/>
          </a:xfrm>
          <a:prstGeom prst="rect">
            <a:avLst/>
          </a:prstGeom>
        </p:spPr>
      </p:pic>
      <p:pic>
        <p:nvPicPr>
          <p:cNvPr id="5" name="Immagine 4" descr="21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99792" y="3861048"/>
            <a:ext cx="504056" cy="895363"/>
          </a:xfrm>
          <a:prstGeom prst="rect">
            <a:avLst/>
          </a:prstGeom>
        </p:spPr>
      </p:pic>
      <p:pic>
        <p:nvPicPr>
          <p:cNvPr id="6" name="Immagine 5" descr="18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635895" y="4005064"/>
            <a:ext cx="463105" cy="757808"/>
          </a:xfrm>
          <a:prstGeom prst="rect">
            <a:avLst/>
          </a:prstGeom>
        </p:spPr>
      </p:pic>
      <p:pic>
        <p:nvPicPr>
          <p:cNvPr id="7" name="Immagine 6" descr="06 (2)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067944" y="3573016"/>
            <a:ext cx="1190625" cy="1190625"/>
          </a:xfrm>
          <a:prstGeom prst="rect">
            <a:avLst/>
          </a:prstGeom>
        </p:spPr>
      </p:pic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02 (2)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468560" y="692696"/>
            <a:ext cx="2592288" cy="2592288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2555776" y="1556792"/>
            <a:ext cx="63001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B0F0"/>
                </a:solidFill>
                <a:latin typeface="Century Gothic" pitchFamily="34" charset="0"/>
              </a:rPr>
              <a:t>a type of diary that you put on the Internet is called a </a:t>
            </a:r>
            <a:endParaRPr lang="it-IT" sz="3600" dirty="0">
              <a:solidFill>
                <a:srgbClr val="00B0F0"/>
              </a:solidFill>
              <a:latin typeface="Century Gothic" pitchFamily="34" charset="0"/>
            </a:endParaRPr>
          </a:p>
        </p:txBody>
      </p:sp>
      <p:pic>
        <p:nvPicPr>
          <p:cNvPr id="5" name="Immagine 4" descr="0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99792" y="2636912"/>
            <a:ext cx="495300" cy="1447800"/>
          </a:xfrm>
          <a:prstGeom prst="rect">
            <a:avLst/>
          </a:prstGeom>
        </p:spPr>
      </p:pic>
      <p:pic>
        <p:nvPicPr>
          <p:cNvPr id="6" name="Immagine 5" descr="12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63888" y="3284984"/>
            <a:ext cx="766565" cy="479103"/>
          </a:xfrm>
          <a:prstGeom prst="rect">
            <a:avLst/>
          </a:prstGeom>
        </p:spPr>
      </p:pic>
      <p:pic>
        <p:nvPicPr>
          <p:cNvPr id="7" name="Immagine 6" descr="15 (2)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11960" y="2996952"/>
            <a:ext cx="1019175" cy="1085850"/>
          </a:xfrm>
          <a:prstGeom prst="rect">
            <a:avLst/>
          </a:prstGeom>
        </p:spPr>
      </p:pic>
      <p:pic>
        <p:nvPicPr>
          <p:cNvPr id="8" name="Immagine 7" descr="G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292080" y="3068960"/>
            <a:ext cx="876300" cy="762000"/>
          </a:xfrm>
          <a:prstGeom prst="rect">
            <a:avLst/>
          </a:prstGeom>
        </p:spPr>
      </p:pic>
      <p:pic>
        <p:nvPicPr>
          <p:cNvPr id="9" name="Immagine 8" descr="02 (3)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19836574">
            <a:off x="1594357" y="5577344"/>
            <a:ext cx="738351" cy="1208211"/>
          </a:xfrm>
          <a:prstGeom prst="rect">
            <a:avLst/>
          </a:prstGeom>
        </p:spPr>
      </p:pic>
      <p:pic>
        <p:nvPicPr>
          <p:cNvPr id="10" name="Immagine 9" descr="B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2118826">
            <a:off x="6660232" y="4818112"/>
            <a:ext cx="576064" cy="576064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755576" y="4149080"/>
            <a:ext cx="7272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7030A0"/>
                </a:solidFill>
                <a:latin typeface="Brush Script MT" pitchFamily="66" charset="0"/>
              </a:rPr>
              <a:t>there are </a:t>
            </a:r>
            <a:r>
              <a:rPr lang="en-US" sz="4000" b="1" dirty="0" smtClean="0">
                <a:solidFill>
                  <a:srgbClr val="7030A0"/>
                </a:solidFill>
                <a:latin typeface="Brush Script MT" pitchFamily="66" charset="0"/>
              </a:rPr>
              <a:t>tools</a:t>
            </a:r>
            <a:r>
              <a:rPr lang="en-US" sz="4000" dirty="0" smtClean="0">
                <a:solidFill>
                  <a:srgbClr val="7030A0"/>
                </a:solidFill>
                <a:latin typeface="Brush Script MT" pitchFamily="66" charset="0"/>
              </a:rPr>
              <a:t>. They’re on the </a:t>
            </a:r>
            <a:r>
              <a:rPr lang="en-US" sz="4000" b="1" dirty="0" smtClean="0">
                <a:solidFill>
                  <a:srgbClr val="7030A0"/>
                </a:solidFill>
                <a:latin typeface="Brush Script MT" pitchFamily="66" charset="0"/>
              </a:rPr>
              <a:t>toolbar</a:t>
            </a:r>
            <a:endParaRPr lang="it-IT" sz="4000" dirty="0">
              <a:solidFill>
                <a:srgbClr val="7030A0"/>
              </a:solidFill>
              <a:latin typeface="Brush Script MT" pitchFamily="66" charset="0"/>
            </a:endParaRPr>
          </a:p>
        </p:txBody>
      </p:sp>
      <p:pic>
        <p:nvPicPr>
          <p:cNvPr id="5" name="Immagine 4" descr="T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404664"/>
            <a:ext cx="3260179" cy="3438007"/>
          </a:xfrm>
          <a:prstGeom prst="rect">
            <a:avLst/>
          </a:prstGeom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2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-243407"/>
            <a:ext cx="2107968" cy="3744416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899592" y="4221088"/>
            <a:ext cx="74888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FF00"/>
                </a:solidFill>
                <a:latin typeface="Bradley Hand ITC" pitchFamily="66" charset="0"/>
              </a:rPr>
              <a:t>your </a:t>
            </a:r>
            <a:r>
              <a:rPr lang="en-US" sz="2800" b="1" u="sng" dirty="0" smtClean="0">
                <a:solidFill>
                  <a:srgbClr val="00FF00"/>
                </a:solidFill>
                <a:latin typeface="Bradley Hand ITC" pitchFamily="66" charset="0"/>
              </a:rPr>
              <a:t>username</a:t>
            </a:r>
            <a:r>
              <a:rPr lang="en-US" sz="2800" dirty="0" smtClean="0">
                <a:solidFill>
                  <a:srgbClr val="00FF00"/>
                </a:solidFill>
                <a:latin typeface="Bradley Hand ITC" pitchFamily="66" charset="0"/>
              </a:rPr>
              <a:t> is your email name, e. g. spiderman@italweb.net</a:t>
            </a:r>
            <a:endParaRPr lang="it-IT" sz="2800" dirty="0">
              <a:solidFill>
                <a:srgbClr val="00FF00"/>
              </a:solidFill>
              <a:latin typeface="Bradley Hand ITC" pitchFamily="66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FF00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14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22 (1)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764704"/>
            <a:ext cx="2840394" cy="1775246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 rot="20616833">
            <a:off x="251520" y="3960059"/>
            <a:ext cx="813690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FF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type ‘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virtual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FF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tour of London’ into Google and explore the capital of Great Britain!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00FF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t="-20000" r="3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899592" y="3068960"/>
            <a:ext cx="38884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3399"/>
                </a:solidFill>
                <a:latin typeface="BatangChe" pitchFamily="49" charset="-127"/>
                <a:ea typeface="BatangChe" pitchFamily="49" charset="-127"/>
              </a:rPr>
              <a:t>a webcam is a camera connected to a computer</a:t>
            </a:r>
            <a:endParaRPr lang="it-IT" sz="2800" b="1" dirty="0">
              <a:solidFill>
                <a:srgbClr val="FF3399"/>
              </a:solidFill>
              <a:latin typeface="BatangChe" pitchFamily="49" charset="-127"/>
              <a:ea typeface="BatangChe" pitchFamily="49" charset="-127"/>
            </a:endParaRPr>
          </a:p>
        </p:txBody>
      </p:sp>
      <p:pic>
        <p:nvPicPr>
          <p:cNvPr id="4" name="Immagine 3" descr="W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959958">
            <a:off x="1493387" y="1552355"/>
            <a:ext cx="1685925" cy="190500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1000" t="-4000" r="1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1259632" y="4149080"/>
            <a:ext cx="69127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you can write the letter </a:t>
            </a:r>
            <a:r>
              <a:rPr lang="en-US" sz="3600" b="1" dirty="0" smtClean="0"/>
              <a:t>x</a:t>
            </a:r>
            <a:r>
              <a:rPr lang="en-US" sz="3600" dirty="0" smtClean="0"/>
              <a:t> at the end of your emails to send a kiss</a:t>
            </a:r>
            <a:endParaRPr lang="it-IT" sz="3600" dirty="0"/>
          </a:p>
        </p:txBody>
      </p:sp>
      <p:pic>
        <p:nvPicPr>
          <p:cNvPr id="5" name="Immagine 4" descr="X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965570">
            <a:off x="440749" y="426209"/>
            <a:ext cx="2012536" cy="2248644"/>
          </a:xfrm>
          <a:prstGeom prst="rect">
            <a:avLst/>
          </a:prstGeom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3000" t="-2000" r="2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26 (1)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869081">
            <a:off x="395536" y="404664"/>
            <a:ext cx="1937172" cy="2232673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1115616" y="4149080"/>
            <a:ext cx="51125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don’t stay up late surfing </a:t>
            </a:r>
            <a:r>
              <a:rPr lang="en-US" sz="3200" b="1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Internet</a:t>
            </a:r>
            <a:r>
              <a:rPr lang="en-US" sz="3200" b="1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. Go to bed!</a:t>
            </a:r>
            <a:endParaRPr lang="it-IT" sz="3200" b="1" dirty="0">
              <a:solidFill>
                <a:schemeClr val="bg1"/>
              </a:solidFill>
              <a:latin typeface="Aparajita" pitchFamily="34" charset="0"/>
              <a:cs typeface="Aparajita" pitchFamily="34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66">
            <a:alpha val="7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539552" y="620688"/>
            <a:ext cx="3738203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FRANCESCA </a:t>
            </a:r>
            <a:br>
              <a:rPr lang="it-IT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it-IT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MILIONE </a:t>
            </a:r>
          </a:p>
          <a:p>
            <a:pPr algn="ctr"/>
            <a:endParaRPr lang="it-IT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4427984" y="692696"/>
            <a:ext cx="93487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IIA</a:t>
            </a:r>
          </a:p>
          <a:p>
            <a:pPr algn="ctr"/>
            <a:endParaRPr lang="it-IT" sz="54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66FF">
                <a:alpha val="36000"/>
              </a:srgbClr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C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692696"/>
            <a:ext cx="1296144" cy="2257800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 rot="620377">
            <a:off x="2051720" y="2492896"/>
            <a:ext cx="658822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Bradley Hand ITC" pitchFamily="66" charset="0"/>
                <a:ea typeface="Calibri" pitchFamily="34" charset="0"/>
                <a:cs typeface="Times New Roman" pitchFamily="18" charset="0"/>
              </a:rPr>
              <a:t>You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0033CC"/>
                </a:solidFill>
                <a:effectLst/>
                <a:latin typeface="Bradley Hand ITC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Bradley Hand ITC" pitchFamily="66" charset="0"/>
                <a:ea typeface="Calibri" pitchFamily="34" charset="0"/>
                <a:cs typeface="Times New Roman" pitchFamily="18" charset="0"/>
              </a:rPr>
              <a:t>                                  with  the  mouse  to make  your  computer  do  something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Bradley Hand ITC" pitchFamily="66" charset="0"/>
              <a:cs typeface="Arial" pitchFamily="34" charset="0"/>
            </a:endParaRPr>
          </a:p>
        </p:txBody>
      </p:sp>
      <p:pic>
        <p:nvPicPr>
          <p:cNvPr id="6" name="Immagine 5" descr="0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898988">
            <a:off x="3203848" y="1196752"/>
            <a:ext cx="428625" cy="1447800"/>
          </a:xfrm>
          <a:prstGeom prst="rect">
            <a:avLst/>
          </a:prstGeom>
        </p:spPr>
      </p:pic>
      <p:pic>
        <p:nvPicPr>
          <p:cNvPr id="7" name="Immagine 6" descr="12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182270">
            <a:off x="3591190" y="1868335"/>
            <a:ext cx="766183" cy="1149275"/>
          </a:xfrm>
          <a:prstGeom prst="rect">
            <a:avLst/>
          </a:prstGeom>
        </p:spPr>
      </p:pic>
      <p:pic>
        <p:nvPicPr>
          <p:cNvPr id="8" name="Immagine 7" descr="09 (1)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826261">
            <a:off x="4402710" y="1847197"/>
            <a:ext cx="504056" cy="1058518"/>
          </a:xfrm>
          <a:prstGeom prst="rect">
            <a:avLst/>
          </a:prstGeom>
        </p:spPr>
      </p:pic>
      <p:pic>
        <p:nvPicPr>
          <p:cNvPr id="9" name="Immagine 8" descr="11 (2)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658461">
            <a:off x="5338829" y="2328834"/>
            <a:ext cx="619125" cy="647700"/>
          </a:xfrm>
          <a:prstGeom prst="rect">
            <a:avLst/>
          </a:prstGeom>
        </p:spPr>
      </p:pic>
      <p:pic>
        <p:nvPicPr>
          <p:cNvPr id="11" name="Immagine 10" descr="0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898988">
            <a:off x="4883202" y="1542880"/>
            <a:ext cx="428625" cy="1447800"/>
          </a:xfrm>
          <a:prstGeom prst="rect">
            <a:avLst/>
          </a:prstGeom>
        </p:spPr>
      </p:pic>
    </p:spTree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00">
            <a:alpha val="9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2663280" y="1185719"/>
            <a:ext cx="648072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when you take text, music or video from 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Internet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, you  </a:t>
            </a:r>
            <a:r>
              <a:rPr kumimoji="0" lang="en-US" sz="36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                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             </a:t>
            </a:r>
            <a:endParaRPr kumimoji="0" lang="en-US" sz="3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7" name="Immagine 6" descr="D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92696"/>
            <a:ext cx="2393802" cy="3080543"/>
          </a:xfrm>
          <a:prstGeom prst="rect">
            <a:avLst/>
          </a:prstGeom>
        </p:spPr>
      </p:pic>
      <p:pic>
        <p:nvPicPr>
          <p:cNvPr id="10" name="Immagine 9" descr="0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59632" y="3284984"/>
            <a:ext cx="495300" cy="1447800"/>
          </a:xfrm>
          <a:prstGeom prst="rect">
            <a:avLst/>
          </a:prstGeom>
        </p:spPr>
      </p:pic>
      <p:pic>
        <p:nvPicPr>
          <p:cNvPr id="11" name="Immagine 10" descr="15 (3)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23728" y="4077072"/>
            <a:ext cx="542925" cy="533400"/>
          </a:xfrm>
          <a:prstGeom prst="rect">
            <a:avLst/>
          </a:prstGeom>
        </p:spPr>
      </p:pic>
      <p:pic>
        <p:nvPicPr>
          <p:cNvPr id="12" name="Immagine 11" descr="23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15816" y="3933056"/>
            <a:ext cx="936104" cy="873697"/>
          </a:xfrm>
          <a:prstGeom prst="rect">
            <a:avLst/>
          </a:prstGeom>
        </p:spPr>
      </p:pic>
      <p:pic>
        <p:nvPicPr>
          <p:cNvPr id="13" name="Immagine 12" descr="12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88024" y="3212976"/>
            <a:ext cx="1656184" cy="1656184"/>
          </a:xfrm>
          <a:prstGeom prst="rect">
            <a:avLst/>
          </a:prstGeom>
        </p:spPr>
      </p:pic>
      <p:pic>
        <p:nvPicPr>
          <p:cNvPr id="14" name="Immagine 13" descr="14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067944" y="3933056"/>
            <a:ext cx="997034" cy="720080"/>
          </a:xfrm>
          <a:prstGeom prst="rect">
            <a:avLst/>
          </a:prstGeom>
        </p:spPr>
      </p:pic>
      <p:pic>
        <p:nvPicPr>
          <p:cNvPr id="15" name="Immagine 14" descr="15 (4)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228184" y="4005064"/>
            <a:ext cx="720080" cy="523875"/>
          </a:xfrm>
          <a:prstGeom prst="rect">
            <a:avLst/>
          </a:prstGeom>
        </p:spPr>
      </p:pic>
      <p:pic>
        <p:nvPicPr>
          <p:cNvPr id="16" name="Immagine 15" descr="01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092280" y="3789040"/>
            <a:ext cx="735935" cy="836290"/>
          </a:xfrm>
          <a:prstGeom prst="rect">
            <a:avLst/>
          </a:prstGeom>
        </p:spPr>
      </p:pic>
      <p:pic>
        <p:nvPicPr>
          <p:cNvPr id="17" name="Immagine 16" descr="04 (3)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8028384" y="3645024"/>
            <a:ext cx="748090" cy="821432"/>
          </a:xfrm>
          <a:prstGeom prst="rect">
            <a:avLst/>
          </a:prstGeom>
        </p:spPr>
      </p:pic>
      <p:sp>
        <p:nvSpPr>
          <p:cNvPr id="18" name="CasellaDiTesto 17"/>
          <p:cNvSpPr txBox="1"/>
          <p:nvPr/>
        </p:nvSpPr>
        <p:spPr>
          <a:xfrm>
            <a:off x="2411760" y="5085184"/>
            <a:ext cx="29523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it</a:t>
            </a:r>
            <a:endParaRPr lang="it-IT" sz="40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05 (1)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476672"/>
            <a:ext cx="2160353" cy="2204442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251520" y="2924944"/>
            <a:ext cx="889248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C000"/>
                </a:solidFill>
                <a:latin typeface="Lucida Handwriting" pitchFamily="66" charset="0"/>
              </a:rPr>
              <a:t>you </a:t>
            </a:r>
            <a:r>
              <a:rPr lang="en-US" sz="2800" dirty="0">
                <a:solidFill>
                  <a:srgbClr val="FFC000"/>
                </a:solidFill>
                <a:latin typeface="Lucida Handwriting" pitchFamily="66" charset="0"/>
              </a:rPr>
              <a:t>use </a:t>
            </a:r>
            <a:r>
              <a:rPr lang="en-US" sz="2800" b="1" dirty="0">
                <a:solidFill>
                  <a:srgbClr val="FFC000"/>
                </a:solidFill>
                <a:latin typeface="Lucida Handwriting" pitchFamily="66" charset="0"/>
              </a:rPr>
              <a:t>email</a:t>
            </a:r>
            <a:r>
              <a:rPr lang="en-US" sz="2800" dirty="0">
                <a:solidFill>
                  <a:srgbClr val="FFC000"/>
                </a:solidFill>
                <a:latin typeface="Lucida Handwriting" pitchFamily="66" charset="0"/>
              </a:rPr>
              <a:t> </a:t>
            </a:r>
            <a:r>
              <a:rPr lang="en-US" sz="2800" dirty="0" smtClean="0">
                <a:solidFill>
                  <a:srgbClr val="FFC000"/>
                </a:solidFill>
                <a:latin typeface="Lucida Handwriting" pitchFamily="66" charset="0"/>
              </a:rPr>
              <a:t> </a:t>
            </a:r>
            <a:br>
              <a:rPr lang="en-US" sz="2800" dirty="0" smtClean="0">
                <a:solidFill>
                  <a:srgbClr val="FFC000"/>
                </a:solidFill>
                <a:latin typeface="Lucida Handwriting" pitchFamily="66" charset="0"/>
              </a:rPr>
            </a:br>
            <a:r>
              <a:rPr lang="en-US" sz="6000" dirty="0" smtClean="0">
                <a:solidFill>
                  <a:srgbClr val="FFC000"/>
                </a:solidFill>
                <a:latin typeface="Lucida Handwriting" pitchFamily="66" charset="0"/>
              </a:rPr>
              <a:t>(</a:t>
            </a:r>
            <a:r>
              <a:rPr lang="en-US" sz="2800" dirty="0" smtClean="0">
                <a:solidFill>
                  <a:srgbClr val="FFC000"/>
                </a:solidFill>
                <a:latin typeface="Lucida Handwriting" pitchFamily="66" charset="0"/>
              </a:rPr>
              <a:t>                                                                  </a:t>
            </a:r>
            <a:br>
              <a:rPr lang="en-US" sz="2800" dirty="0" smtClean="0">
                <a:solidFill>
                  <a:srgbClr val="FFC000"/>
                </a:solidFill>
                <a:latin typeface="Lucida Handwriting" pitchFamily="66" charset="0"/>
              </a:rPr>
            </a:br>
            <a:r>
              <a:rPr lang="en-US" sz="2800" dirty="0" smtClean="0">
                <a:solidFill>
                  <a:srgbClr val="FFC000"/>
                </a:solidFill>
                <a:latin typeface="Lucida Handwriting" pitchFamily="66" charset="0"/>
              </a:rPr>
              <a:t/>
            </a:r>
            <a:br>
              <a:rPr lang="en-US" sz="2800" dirty="0" smtClean="0">
                <a:solidFill>
                  <a:srgbClr val="FFC000"/>
                </a:solidFill>
                <a:latin typeface="Lucida Handwriting" pitchFamily="66" charset="0"/>
              </a:rPr>
            </a:br>
            <a:r>
              <a:rPr lang="en-US" sz="2800" dirty="0" smtClean="0">
                <a:solidFill>
                  <a:srgbClr val="FFC000"/>
                </a:solidFill>
                <a:latin typeface="Lucida Handwriting" pitchFamily="66" charset="0"/>
              </a:rPr>
              <a:t/>
            </a:r>
            <a:br>
              <a:rPr lang="en-US" sz="2800" dirty="0" smtClean="0">
                <a:solidFill>
                  <a:srgbClr val="FFC000"/>
                </a:solidFill>
                <a:latin typeface="Lucida Handwriting" pitchFamily="66" charset="0"/>
              </a:rPr>
            </a:br>
            <a:r>
              <a:rPr lang="en-US" sz="2800" dirty="0" smtClean="0">
                <a:solidFill>
                  <a:srgbClr val="FFC000"/>
                </a:solidFill>
                <a:latin typeface="Lucida Handwriting" pitchFamily="66" charset="0"/>
              </a:rPr>
              <a:t>mail</a:t>
            </a:r>
            <a:r>
              <a:rPr lang="en-US" sz="2800" dirty="0">
                <a:solidFill>
                  <a:srgbClr val="FFC000"/>
                </a:solidFill>
                <a:latin typeface="Lucida Handwriting" pitchFamily="66" charset="0"/>
              </a:rPr>
              <a:t>) to send and receive messages on your computer via </a:t>
            </a:r>
            <a:r>
              <a:rPr lang="en-US" sz="2800" dirty="0" smtClean="0">
                <a:solidFill>
                  <a:srgbClr val="FFC000"/>
                </a:solidFill>
                <a:latin typeface="Lucida Handwriting" pitchFamily="66" charset="0"/>
              </a:rPr>
              <a:t>internet</a:t>
            </a:r>
            <a:endParaRPr lang="it-IT" sz="2800" dirty="0">
              <a:solidFill>
                <a:srgbClr val="FFC000"/>
              </a:solidFill>
              <a:latin typeface="Lucida Handwriting" pitchFamily="66" charset="0"/>
            </a:endParaRPr>
          </a:p>
        </p:txBody>
      </p:sp>
      <p:pic>
        <p:nvPicPr>
          <p:cNvPr id="5" name="Immagine 4" descr="05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3429000"/>
            <a:ext cx="504056" cy="730576"/>
          </a:xfrm>
          <a:prstGeom prst="rect">
            <a:avLst/>
          </a:prstGeom>
        </p:spPr>
      </p:pic>
      <p:pic>
        <p:nvPicPr>
          <p:cNvPr id="6" name="Immagine 5" descr="12 (1)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31640" y="3429000"/>
            <a:ext cx="432048" cy="721975"/>
          </a:xfrm>
          <a:prstGeom prst="rect">
            <a:avLst/>
          </a:prstGeom>
        </p:spPr>
      </p:pic>
      <p:pic>
        <p:nvPicPr>
          <p:cNvPr id="7" name="Immagine 6" descr="05 (2)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51720" y="3501008"/>
            <a:ext cx="470480" cy="697607"/>
          </a:xfrm>
          <a:prstGeom prst="rect">
            <a:avLst/>
          </a:prstGeom>
        </p:spPr>
      </p:pic>
      <p:pic>
        <p:nvPicPr>
          <p:cNvPr id="8" name="Immagine 7" descr="20 (1)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477394" y="3501008"/>
            <a:ext cx="600075" cy="739899"/>
          </a:xfrm>
          <a:prstGeom prst="rect">
            <a:avLst/>
          </a:prstGeom>
        </p:spPr>
      </p:pic>
      <p:pic>
        <p:nvPicPr>
          <p:cNvPr id="10" name="Immagine 9" descr="20 (2)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341490" y="3429000"/>
            <a:ext cx="609600" cy="753616"/>
          </a:xfrm>
          <a:prstGeom prst="rect">
            <a:avLst/>
          </a:prstGeom>
        </p:spPr>
      </p:pic>
      <p:pic>
        <p:nvPicPr>
          <p:cNvPr id="11" name="Immagine 10" descr="15 (3)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277594" y="3573016"/>
            <a:ext cx="542925" cy="677416"/>
          </a:xfrm>
          <a:prstGeom prst="rect">
            <a:avLst/>
          </a:prstGeom>
        </p:spPr>
      </p:pic>
      <p:pic>
        <p:nvPicPr>
          <p:cNvPr id="12" name="Immagine 11" descr="13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069682" y="3212976"/>
            <a:ext cx="792088" cy="1200381"/>
          </a:xfrm>
          <a:prstGeom prst="rect">
            <a:avLst/>
          </a:prstGeom>
        </p:spPr>
      </p:pic>
      <p:pic>
        <p:nvPicPr>
          <p:cNvPr id="13" name="Immagine 12" descr="09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221810" y="3573016"/>
            <a:ext cx="381000" cy="623118"/>
          </a:xfrm>
          <a:prstGeom prst="rect">
            <a:avLst/>
          </a:prstGeom>
        </p:spPr>
      </p:pic>
      <p:pic>
        <p:nvPicPr>
          <p:cNvPr id="14" name="Immagine 13" descr="C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941890" y="3212976"/>
            <a:ext cx="590550" cy="1028700"/>
          </a:xfrm>
          <a:prstGeom prst="rect">
            <a:avLst/>
          </a:prstGeom>
        </p:spPr>
      </p:pic>
      <p:pic>
        <p:nvPicPr>
          <p:cNvPr id="15" name="Immagine 14" descr="C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699792" y="3298816"/>
            <a:ext cx="590550" cy="1028700"/>
          </a:xfrm>
          <a:prstGeom prst="rect">
            <a:avLst/>
          </a:prstGeom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06 (3)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836712"/>
            <a:ext cx="2053952" cy="2282169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251520" y="3356992"/>
            <a:ext cx="842493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Bookman Old Style" pitchFamily="18" charset="0"/>
              </a:rPr>
              <a:t>you can keep a list of your </a:t>
            </a:r>
            <a:r>
              <a:rPr lang="en-US" sz="4000" dirty="0" err="1">
                <a:latin typeface="Bookman Old Style" pitchFamily="18" charset="0"/>
              </a:rPr>
              <a:t>favourite</a:t>
            </a:r>
            <a:r>
              <a:rPr lang="en-US" sz="4000" dirty="0">
                <a:latin typeface="Bookman Old Style" pitchFamily="18" charset="0"/>
              </a:rPr>
              <a:t> websites </a:t>
            </a:r>
            <a:r>
              <a:rPr lang="en-US" sz="4000" dirty="0" smtClean="0">
                <a:latin typeface="Bookman Old Style" pitchFamily="18" charset="0"/>
              </a:rPr>
              <a:t>called                 </a:t>
            </a:r>
            <a:br>
              <a:rPr lang="en-US" sz="4000" dirty="0" smtClean="0">
                <a:latin typeface="Bookman Old Style" pitchFamily="18" charset="0"/>
              </a:rPr>
            </a:br>
            <a:r>
              <a:rPr lang="en-US" sz="4000" dirty="0" smtClean="0">
                <a:latin typeface="Bookman Old Style" pitchFamily="18" charset="0"/>
              </a:rPr>
              <a:t/>
            </a:r>
            <a:br>
              <a:rPr lang="en-US" sz="4000" dirty="0" smtClean="0">
                <a:latin typeface="Bookman Old Style" pitchFamily="18" charset="0"/>
              </a:rPr>
            </a:br>
            <a:endParaRPr lang="en-US" sz="4000" dirty="0" smtClean="0">
              <a:latin typeface="Bookman Old Style" pitchFamily="18" charset="0"/>
            </a:endParaRPr>
          </a:p>
          <a:p>
            <a:r>
              <a:rPr lang="en-US" sz="4000" dirty="0" smtClean="0">
                <a:latin typeface="Bookman Old Style" pitchFamily="18" charset="0"/>
              </a:rPr>
              <a:t>on your computer</a:t>
            </a:r>
            <a:endParaRPr lang="it-IT" sz="4000" dirty="0">
              <a:latin typeface="Bookman Old Style" pitchFamily="18" charset="0"/>
            </a:endParaRPr>
          </a:p>
        </p:txBody>
      </p:sp>
      <p:pic>
        <p:nvPicPr>
          <p:cNvPr id="5" name="Immagine 4" descr="F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4653136"/>
            <a:ext cx="648071" cy="1008112"/>
          </a:xfrm>
          <a:prstGeom prst="rect">
            <a:avLst/>
          </a:prstGeom>
        </p:spPr>
      </p:pic>
      <p:pic>
        <p:nvPicPr>
          <p:cNvPr id="6" name="Immagine 5" descr="01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75656" y="4869160"/>
            <a:ext cx="504056" cy="764282"/>
          </a:xfrm>
          <a:prstGeom prst="rect">
            <a:avLst/>
          </a:prstGeom>
        </p:spPr>
      </p:pic>
      <p:pic>
        <p:nvPicPr>
          <p:cNvPr id="7" name="Immagine 6" descr="22 (1)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95736" y="5013176"/>
            <a:ext cx="622548" cy="479102"/>
          </a:xfrm>
          <a:prstGeom prst="rect">
            <a:avLst/>
          </a:prstGeom>
        </p:spPr>
      </p:pic>
      <p:pic>
        <p:nvPicPr>
          <p:cNvPr id="8" name="Immagine 7" descr="15 (3)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987824" y="5013176"/>
            <a:ext cx="542925" cy="533400"/>
          </a:xfrm>
          <a:prstGeom prst="rect">
            <a:avLst/>
          </a:prstGeom>
        </p:spPr>
      </p:pic>
      <p:pic>
        <p:nvPicPr>
          <p:cNvPr id="9" name="Immagine 8" descr="U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635896" y="4797152"/>
            <a:ext cx="1449565" cy="1064320"/>
          </a:xfrm>
          <a:prstGeom prst="rect">
            <a:avLst/>
          </a:prstGeom>
        </p:spPr>
      </p:pic>
      <p:pic>
        <p:nvPicPr>
          <p:cNvPr id="10" name="Immagine 9" descr="20 (2)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004048" y="4941168"/>
            <a:ext cx="808856" cy="808856"/>
          </a:xfrm>
          <a:prstGeom prst="rect">
            <a:avLst/>
          </a:prstGeom>
        </p:spPr>
      </p:pic>
      <p:pic>
        <p:nvPicPr>
          <p:cNvPr id="11" name="Immagine 10" descr="09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012160" y="4941168"/>
            <a:ext cx="381000" cy="695126"/>
          </a:xfrm>
          <a:prstGeom prst="rect">
            <a:avLst/>
          </a:prstGeom>
        </p:spPr>
      </p:pic>
      <p:pic>
        <p:nvPicPr>
          <p:cNvPr id="12" name="Immagine 11" descr="20 (1)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372200" y="5013176"/>
            <a:ext cx="765039" cy="667891"/>
          </a:xfrm>
          <a:prstGeom prst="rect">
            <a:avLst/>
          </a:prstGeom>
        </p:spPr>
      </p:pic>
      <p:pic>
        <p:nvPicPr>
          <p:cNvPr id="13" name="Immagine 12" descr="05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236296" y="4869160"/>
            <a:ext cx="530344" cy="767134"/>
          </a:xfrm>
          <a:prstGeom prst="rect">
            <a:avLst/>
          </a:prstGeom>
        </p:spPr>
      </p:pic>
      <p:pic>
        <p:nvPicPr>
          <p:cNvPr id="14" name="Immagine 13" descr="19 (1).gif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7596336" y="4941168"/>
            <a:ext cx="883345" cy="883345"/>
          </a:xfrm>
          <a:prstGeom prst="rect">
            <a:avLst/>
          </a:prstGeom>
        </p:spPr>
      </p:pic>
      <p:pic>
        <p:nvPicPr>
          <p:cNvPr id="15" name="Immagine 14" descr="06.gif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rot="19380673">
            <a:off x="5787840" y="1317522"/>
            <a:ext cx="352425" cy="569032"/>
          </a:xfrm>
          <a:prstGeom prst="rect">
            <a:avLst/>
          </a:prstGeo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FF">
            <a:alpha val="3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07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476672"/>
            <a:ext cx="1581894" cy="1792813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323528" y="2924944"/>
            <a:ext cx="777686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smtClean="0">
                <a:solidFill>
                  <a:srgbClr val="FF3399"/>
                </a:solidFill>
                <a:latin typeface="Harrington" pitchFamily="82" charset="0"/>
              </a:rPr>
              <a:t>you click </a:t>
            </a:r>
            <a:r>
              <a:rPr lang="en-US" sz="4400" b="1" dirty="0" smtClean="0">
                <a:solidFill>
                  <a:srgbClr val="FF3399"/>
                </a:solidFill>
                <a:latin typeface="Harrington" pitchFamily="82" charset="0"/>
              </a:rPr>
              <a:t>    </a:t>
            </a:r>
            <a:r>
              <a:rPr lang="en-US" sz="4400" dirty="0" smtClean="0">
                <a:solidFill>
                  <a:srgbClr val="FF3399"/>
                </a:solidFill>
                <a:latin typeface="Harrington" pitchFamily="82" charset="0"/>
              </a:rPr>
              <a:t>       to start a search on </a:t>
            </a:r>
            <a:r>
              <a:rPr lang="en-US" sz="4400" dirty="0" smtClean="0">
                <a:solidFill>
                  <a:srgbClr val="FF3399"/>
                </a:solidFill>
                <a:latin typeface="Harrington" pitchFamily="82" charset="0"/>
              </a:rPr>
              <a:t>Internet</a:t>
            </a:r>
            <a:endParaRPr lang="it-IT" sz="4400" dirty="0">
              <a:solidFill>
                <a:srgbClr val="FF3399"/>
              </a:solidFill>
              <a:latin typeface="Harrington" pitchFamily="82" charset="0"/>
            </a:endParaRPr>
          </a:p>
        </p:txBody>
      </p:sp>
      <p:pic>
        <p:nvPicPr>
          <p:cNvPr id="4" name="Immagine 3" descr="G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71800" y="2924944"/>
            <a:ext cx="686578" cy="597024"/>
          </a:xfrm>
          <a:prstGeom prst="rect">
            <a:avLst/>
          </a:prstGeom>
        </p:spPr>
      </p:pic>
      <p:pic>
        <p:nvPicPr>
          <p:cNvPr id="5" name="Immagine 4" descr="15 (3)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91880" y="2924944"/>
            <a:ext cx="711226" cy="698748"/>
          </a:xfrm>
          <a:prstGeom prst="rect">
            <a:avLst/>
          </a:prstGeom>
        </p:spPr>
      </p:pic>
      <p:pic>
        <p:nvPicPr>
          <p:cNvPr id="6" name="Immagine 5" descr="07 (1)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105557">
            <a:off x="6948264" y="5013176"/>
            <a:ext cx="923925" cy="838200"/>
          </a:xfrm>
          <a:prstGeom prst="rect">
            <a:avLst/>
          </a:prstGeom>
        </p:spPr>
      </p:pic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CC">
            <a:alpha val="4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H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764704"/>
            <a:ext cx="1843290" cy="1772394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475928" y="3365376"/>
            <a:ext cx="8280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395536" y="3140968"/>
            <a:ext cx="842493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0B050"/>
                </a:solidFill>
                <a:latin typeface="Bookman Old Style" pitchFamily="18" charset="0"/>
              </a:rPr>
              <a:t>you can use symbols to add                            </a:t>
            </a:r>
            <a:br>
              <a:rPr lang="en-US" sz="4400" dirty="0" smtClean="0">
                <a:solidFill>
                  <a:srgbClr val="00B050"/>
                </a:solidFill>
                <a:latin typeface="Bookman Old Style" pitchFamily="18" charset="0"/>
              </a:rPr>
            </a:br>
            <a:r>
              <a:rPr lang="en-US" sz="4400" dirty="0" smtClean="0">
                <a:solidFill>
                  <a:srgbClr val="00B050"/>
                </a:solidFill>
                <a:latin typeface="Bookman Old Style" pitchFamily="18" charset="0"/>
              </a:rPr>
              <a:t/>
            </a:r>
            <a:br>
              <a:rPr lang="en-US" sz="4400" dirty="0" smtClean="0">
                <a:solidFill>
                  <a:srgbClr val="00B050"/>
                </a:solidFill>
                <a:latin typeface="Bookman Old Style" pitchFamily="18" charset="0"/>
              </a:rPr>
            </a:br>
            <a:r>
              <a:rPr lang="en-US" sz="4400" dirty="0" smtClean="0">
                <a:solidFill>
                  <a:srgbClr val="00B050"/>
                </a:solidFill>
                <a:latin typeface="Bookman Old Style" pitchFamily="18" charset="0"/>
              </a:rPr>
              <a:t>to your email messages. </a:t>
            </a:r>
            <a:endParaRPr lang="it-IT" sz="4400" dirty="0">
              <a:solidFill>
                <a:srgbClr val="00B050"/>
              </a:solidFill>
              <a:latin typeface="Bookman Old Style" pitchFamily="18" charset="0"/>
            </a:endParaRPr>
          </a:p>
        </p:txBody>
      </p:sp>
      <p:pic>
        <p:nvPicPr>
          <p:cNvPr id="6" name="Immagine 5" descr="08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3933056"/>
            <a:ext cx="720080" cy="857238"/>
          </a:xfrm>
          <a:prstGeom prst="rect">
            <a:avLst/>
          </a:prstGeom>
        </p:spPr>
      </p:pic>
      <p:pic>
        <p:nvPicPr>
          <p:cNvPr id="7" name="Immagine 6" descr="15 (2)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75656" y="3645024"/>
            <a:ext cx="1019175" cy="1085850"/>
          </a:xfrm>
          <a:prstGeom prst="rect">
            <a:avLst/>
          </a:prstGeom>
        </p:spPr>
      </p:pic>
      <p:pic>
        <p:nvPicPr>
          <p:cNvPr id="8" name="Immagine 7" descr="13 (2)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27784" y="3861048"/>
            <a:ext cx="885825" cy="819150"/>
          </a:xfrm>
          <a:prstGeom prst="rect">
            <a:avLst/>
          </a:prstGeom>
        </p:spPr>
      </p:pic>
      <p:pic>
        <p:nvPicPr>
          <p:cNvPr id="9" name="Immagine 8" descr="15 (3)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923928" y="3861048"/>
            <a:ext cx="689513" cy="677416"/>
          </a:xfrm>
          <a:prstGeom prst="rect">
            <a:avLst/>
          </a:prstGeom>
        </p:spPr>
      </p:pic>
      <p:pic>
        <p:nvPicPr>
          <p:cNvPr id="10" name="Immagine 9" descr="U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644008" y="3645024"/>
            <a:ext cx="1345307" cy="987770"/>
          </a:xfrm>
          <a:prstGeom prst="rect">
            <a:avLst/>
          </a:prstGeom>
        </p:spPr>
      </p:pic>
      <p:pic>
        <p:nvPicPr>
          <p:cNvPr id="11" name="Immagine 10" descr="20 (2)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012160" y="3861048"/>
            <a:ext cx="736848" cy="736848"/>
          </a:xfrm>
          <a:prstGeom prst="rect">
            <a:avLst/>
          </a:prstGeom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66FFCC">
                <a:alpha val="87000"/>
              </a:srgbClr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548680"/>
            <a:ext cx="1224136" cy="2282478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395536" y="3573016"/>
            <a:ext cx="842493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66FFCC"/>
                </a:solidFill>
                <a:latin typeface="Lucida Calligraphy" pitchFamily="66" charset="0"/>
              </a:rPr>
              <a:t>you can use </a:t>
            </a:r>
            <a:r>
              <a:rPr lang="en-US" sz="2800" dirty="0" smtClean="0">
                <a:solidFill>
                  <a:srgbClr val="66FFCC"/>
                </a:solidFill>
                <a:latin typeface="Lucida Calligraphy" pitchFamily="66" charset="0"/>
              </a:rPr>
              <a:t>Internet </a:t>
            </a:r>
            <a:r>
              <a:rPr lang="en-US" sz="2800" dirty="0" smtClean="0">
                <a:solidFill>
                  <a:srgbClr val="66FFCC"/>
                </a:solidFill>
                <a:latin typeface="Lucida Calligraphy" pitchFamily="66" charset="0"/>
              </a:rPr>
              <a:t>for </a:t>
            </a:r>
            <a:r>
              <a:rPr lang="en-US" sz="2800" b="1" u="sng" dirty="0" smtClean="0">
                <a:solidFill>
                  <a:srgbClr val="FF3399"/>
                </a:solidFill>
                <a:latin typeface="Lucida Calligraphy" pitchFamily="66" charset="0"/>
              </a:rPr>
              <a:t>instant messaging</a:t>
            </a:r>
            <a:r>
              <a:rPr lang="en-US" sz="2800" dirty="0" smtClean="0">
                <a:solidFill>
                  <a:srgbClr val="66FFCC"/>
                </a:solidFill>
                <a:latin typeface="Lucida Calligraphy" pitchFamily="66" charset="0"/>
              </a:rPr>
              <a:t>. You send a message and you receive a reply immediately. It’s like a written conversation.</a:t>
            </a:r>
            <a:endParaRPr lang="it-IT" sz="2800" dirty="0">
              <a:solidFill>
                <a:srgbClr val="66FFCC"/>
              </a:solidFill>
              <a:latin typeface="Lucida Calligraphy" pitchFamily="66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</TotalTime>
  <Words>271</Words>
  <Application>Microsoft Office PowerPoint</Application>
  <PresentationFormat>Presentazione su schermo (4:3)</PresentationFormat>
  <Paragraphs>30</Paragraphs>
  <Slides>26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26</vt:i4>
      </vt:variant>
    </vt:vector>
  </HeadingPairs>
  <TitlesOfParts>
    <vt:vector size="27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utente</dc:creator>
  <cp:lastModifiedBy>Arianna</cp:lastModifiedBy>
  <cp:revision>27</cp:revision>
  <dcterms:created xsi:type="dcterms:W3CDTF">2012-04-24T16:16:08Z</dcterms:created>
  <dcterms:modified xsi:type="dcterms:W3CDTF">2013-12-12T07:47:03Z</dcterms:modified>
</cp:coreProperties>
</file>